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2" r:id="rId1"/>
    <p:sldMasterId id="2147483704" r:id="rId2"/>
  </p:sldMasterIdLst>
  <p:notesMasterIdLst>
    <p:notesMasterId r:id="rId12"/>
  </p:notesMasterIdLst>
  <p:sldIdLst>
    <p:sldId id="704" r:id="rId3"/>
    <p:sldId id="696" r:id="rId4"/>
    <p:sldId id="711" r:id="rId5"/>
    <p:sldId id="712" r:id="rId6"/>
    <p:sldId id="713" r:id="rId7"/>
    <p:sldId id="714" r:id="rId8"/>
    <p:sldId id="716" r:id="rId9"/>
    <p:sldId id="718" r:id="rId10"/>
    <p:sldId id="710" r:id="rId11"/>
  </p:sldIdLst>
  <p:sldSz cx="20104100" cy="11309350"/>
  <p:notesSz cx="20104100" cy="11309350"/>
  <p:defaultTextStyle>
    <a:defPPr>
      <a:defRPr lang="ru-RU"/>
    </a:defPPr>
    <a:lvl1pPr marL="0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641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284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69927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6572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3212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39853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6496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3137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2" userDrawn="1">
          <p15:clr>
            <a:srgbClr val="A4A3A4"/>
          </p15:clr>
        </p15:guide>
        <p15:guide id="2" pos="90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ртём борисов" initials="Аб" lastIdx="4" clrIdx="0">
    <p:extLst>
      <p:ext uri="{19B8F6BF-5375-455C-9EA6-DF929625EA0E}">
        <p15:presenceInfo xmlns:p15="http://schemas.microsoft.com/office/powerpoint/2012/main" userId="a1cb6fa7c11e86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CE"/>
    <a:srgbClr val="0F316C"/>
    <a:srgbClr val="C6D9E7"/>
    <a:srgbClr val="FFFFFF"/>
    <a:srgbClr val="17B69C"/>
    <a:srgbClr val="EDF1F5"/>
    <a:srgbClr val="15B012"/>
    <a:srgbClr val="C5D9E7"/>
    <a:srgbClr val="91A3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Средний стиль 1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10" autoAdjust="0"/>
    <p:restoredTop sz="85272" autoAdjust="0"/>
  </p:normalViewPr>
  <p:slideViewPr>
    <p:cSldViewPr>
      <p:cViewPr varScale="1">
        <p:scale>
          <a:sx n="60" d="100"/>
          <a:sy n="60" d="100"/>
        </p:scale>
        <p:origin x="1200" y="184"/>
      </p:cViewPr>
      <p:guideLst>
        <p:guide orient="horz" pos="1642"/>
        <p:guide pos="90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-25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15504EF5-1B61-4C08-BFDD-5C0D5AF73FD4}" type="datetimeFigureOut">
              <a:rPr lang="ru-RU" smtClean="0"/>
              <a:pPr/>
              <a:t>31.01.2025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661150" y="1414463"/>
            <a:ext cx="6781800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65D8CCBB-81F9-477D-A072-57A81C27A3A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7103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284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1pPr>
    <a:lvl2pPr marL="456641" algn="l" defTabSz="913284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2pPr>
    <a:lvl3pPr marL="913284" algn="l" defTabSz="913284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3pPr>
    <a:lvl4pPr marL="1369927" algn="l" defTabSz="913284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4pPr>
    <a:lvl5pPr marL="1826572" algn="l" defTabSz="913284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5pPr>
    <a:lvl6pPr marL="2283212" algn="l" defTabSz="9132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39853" algn="l" defTabSz="9132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6496" algn="l" defTabSz="9132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3137" algn="l" defTabSz="9132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8CCBB-81F9-477D-A072-57A81C27A3A4}" type="slidenum">
              <a:rPr lang="ru-RU" smtClean="0"/>
              <a:pPr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05803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ru-RU" dirty="0"/>
              <a:t>Всего 256 вариаций</a:t>
            </a:r>
          </a:p>
          <a:p>
            <a:pPr marL="228600" indent="-228600">
              <a:buAutoNum type="arabicPeriod"/>
            </a:pPr>
            <a:r>
              <a:rPr lang="ru-RU" dirty="0"/>
              <a:t>-</a:t>
            </a:r>
          </a:p>
          <a:p>
            <a:pPr marL="228600" indent="-228600">
              <a:buAutoNum type="arabicPeriod"/>
            </a:pPr>
            <a:r>
              <a:rPr lang="ru-RU" dirty="0"/>
              <a:t>Портал </a:t>
            </a:r>
            <a:r>
              <a:rPr lang="ru-RU" dirty="0" err="1"/>
              <a:t>спавниться</a:t>
            </a:r>
            <a:r>
              <a:rPr lang="ru-RU" dirty="0"/>
              <a:t> в </a:t>
            </a:r>
            <a:r>
              <a:rPr lang="ru-RU" dirty="0" err="1"/>
              <a:t>рандомном</a:t>
            </a:r>
            <a:r>
              <a:rPr lang="ru-RU" dirty="0"/>
              <a:t> месте</a:t>
            </a:r>
          </a:p>
          <a:p>
            <a:pPr marL="228600" indent="-228600">
              <a:buAutoNum type="arabicPeriod"/>
            </a:pPr>
            <a:r>
              <a:rPr lang="ru-RU" dirty="0"/>
              <a:t>У дракона 200 </a:t>
            </a:r>
            <a:r>
              <a:rPr lang="ru-RU" dirty="0" err="1"/>
              <a:t>хп</a:t>
            </a:r>
            <a:endParaRPr lang="ru-RU" dirty="0"/>
          </a:p>
          <a:p>
            <a:pPr marL="228600" indent="-228600">
              <a:buAutoNum type="arabicPeriod"/>
            </a:pPr>
            <a:r>
              <a:rPr lang="ru-RU" dirty="0"/>
              <a:t>Медь, железо</a:t>
            </a:r>
          </a:p>
          <a:p>
            <a:pPr marL="228600" indent="-228600">
              <a:buAutoNum type="arabicPeriod"/>
            </a:pPr>
            <a:r>
              <a:rPr lang="ru-RU" dirty="0"/>
              <a:t>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8CCBB-81F9-477D-A072-57A81C27A3A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2478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3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dirty="0">
                <a:solidFill>
                  <a:schemeClr val="tx2"/>
                </a:solidFill>
                <a:latin typeface="Plex Mono"/>
              </a:rPr>
              <a:t>Первым этапом разработки была процедурная генерация карты, которая генерируется через шум Перлина, составляя матрицу из чисел (коэффициентов), которые отвечают за цвет каждого пикселя. В итоге получается похожая на настоящий ландшафт карта.</a:t>
            </a:r>
          </a:p>
          <a:p>
            <a:pPr marL="228600" marR="0" lvl="0" indent="-228600" algn="l" defTabSz="913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dirty="0">
                <a:solidFill>
                  <a:schemeClr val="tx2"/>
                </a:solidFill>
                <a:latin typeface="Plex Mono"/>
              </a:rPr>
              <a:t>Далее мы начали писать телепортацию по карте, разбивать карту на </a:t>
            </a:r>
            <a:r>
              <a:rPr lang="ru-RU" sz="1200" dirty="0" err="1">
                <a:solidFill>
                  <a:schemeClr val="tx2"/>
                </a:solidFill>
                <a:latin typeface="Plex Mono"/>
              </a:rPr>
              <a:t>чанки</a:t>
            </a:r>
            <a:r>
              <a:rPr lang="ru-RU" sz="1200" dirty="0">
                <a:solidFill>
                  <a:schemeClr val="tx2"/>
                </a:solidFill>
                <a:latin typeface="Plex Mono"/>
              </a:rPr>
              <a:t>. Главной проблемой было именно перемещение, т.к. изменение размеров пикселей при приближении карты требовало относительной системы координат, которая изменяла размер пикселей относительно размера </a:t>
            </a:r>
            <a:r>
              <a:rPr lang="ru-RU" sz="1200" dirty="0" err="1">
                <a:solidFill>
                  <a:schemeClr val="tx2"/>
                </a:solidFill>
                <a:latin typeface="Plex Mono"/>
              </a:rPr>
              <a:t>чанков</a:t>
            </a:r>
            <a:r>
              <a:rPr lang="ru-RU" sz="1200" dirty="0">
                <a:solidFill>
                  <a:schemeClr val="tx2"/>
                </a:solidFill>
                <a:latin typeface="Plex Mono"/>
              </a:rPr>
              <a:t>. </a:t>
            </a:r>
          </a:p>
          <a:p>
            <a:pPr marL="228600" marR="0" lvl="0" indent="-228600" algn="l" defTabSz="913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dirty="0">
                <a:solidFill>
                  <a:schemeClr val="tx2"/>
                </a:solidFill>
                <a:latin typeface="Plex Mono"/>
              </a:rPr>
              <a:t>В итоге такая система координат была написана, и мы смогли детально изучать карту, приближая каждый </a:t>
            </a:r>
            <a:r>
              <a:rPr lang="ru-RU" sz="1200" dirty="0" err="1">
                <a:solidFill>
                  <a:schemeClr val="tx2"/>
                </a:solidFill>
                <a:latin typeface="Plex Mono"/>
              </a:rPr>
              <a:t>чанк</a:t>
            </a:r>
            <a:r>
              <a:rPr lang="ru-RU" sz="1200" dirty="0">
                <a:solidFill>
                  <a:schemeClr val="tx2"/>
                </a:solidFill>
                <a:latin typeface="Plex Mono"/>
              </a:rPr>
              <a:t>.</a:t>
            </a:r>
          </a:p>
          <a:p>
            <a:pPr marL="228600" marR="0" lvl="0" indent="-228600" algn="l" defTabSz="9132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ru-RU" sz="1200" dirty="0">
              <a:solidFill>
                <a:schemeClr val="tx2"/>
              </a:solidFill>
              <a:latin typeface="Plex Mon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8CCBB-81F9-477D-A072-57A81C27A3A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033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ряду перспектив разработки на первом месте стоит добавление новых механик. Более динамический бой с драконом, более детальное взаимодействие с миром, новые мобы, постройки и предметы. Также, на данном этапе в игре присутствуют некоторые недоработки интерфейса, такие как коллизия.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8CCBB-81F9-477D-A072-57A81C27A3A4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9246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Я усталь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8CCBB-81F9-477D-A072-57A81C27A3A4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4239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809" y="3513231"/>
            <a:ext cx="17088485" cy="242418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015616" y="6408636"/>
            <a:ext cx="14072869" cy="28901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97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940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910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5880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4851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382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279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176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58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472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4575473" y="452899"/>
            <a:ext cx="4523423" cy="96495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005205" y="452899"/>
            <a:ext cx="13235199" cy="964959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99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809" y="3513230"/>
            <a:ext cx="17088485" cy="242418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015616" y="6408636"/>
            <a:ext cx="14072869" cy="28901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97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949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923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589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487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384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2822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179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023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147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8087" y="7267309"/>
            <a:ext cx="17088485" cy="2246163"/>
          </a:xfrm>
        </p:spPr>
        <p:txBody>
          <a:bodyPr anchor="t"/>
          <a:lstStyle>
            <a:lvl1pPr algn="l">
              <a:defRPr sz="79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88087" y="4793387"/>
            <a:ext cx="17088485" cy="2473919"/>
          </a:xfrm>
        </p:spPr>
        <p:txBody>
          <a:bodyPr anchor="b"/>
          <a:lstStyle>
            <a:lvl1pPr marL="0" indent="0">
              <a:buNone/>
              <a:defRPr sz="3900">
                <a:solidFill>
                  <a:schemeClr val="tx1">
                    <a:tint val="75000"/>
                  </a:schemeClr>
                </a:solidFill>
              </a:defRPr>
            </a:lvl1pPr>
            <a:lvl2pPr marL="897462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2pPr>
            <a:lvl3pPr marL="1794922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3pPr>
            <a:lvl4pPr marL="2692384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4pPr>
            <a:lvl5pPr marL="358984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5pPr>
            <a:lvl6pPr marL="448730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6pPr>
            <a:lvl7pPr marL="5384766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7pPr>
            <a:lvl8pPr marL="6282228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8pPr>
            <a:lvl9pPr marL="717968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4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0520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21958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773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531519"/>
            <a:ext cx="888280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462" indent="0">
              <a:buNone/>
              <a:defRPr sz="3900" b="1"/>
            </a:lvl2pPr>
            <a:lvl3pPr marL="1794922" indent="0">
              <a:buNone/>
              <a:defRPr sz="3500" b="1"/>
            </a:lvl3pPr>
            <a:lvl4pPr marL="2692384" indent="0">
              <a:buNone/>
              <a:defRPr sz="3100" b="1"/>
            </a:lvl4pPr>
            <a:lvl5pPr marL="3589845" indent="0">
              <a:buNone/>
              <a:defRPr sz="3100" b="1"/>
            </a:lvl5pPr>
            <a:lvl6pPr marL="4487305" indent="0">
              <a:buNone/>
              <a:defRPr sz="3100" b="1"/>
            </a:lvl6pPr>
            <a:lvl7pPr marL="5384766" indent="0">
              <a:buNone/>
              <a:defRPr sz="3100" b="1"/>
            </a:lvl7pPr>
            <a:lvl8pPr marL="6282228" indent="0">
              <a:buNone/>
              <a:defRPr sz="3100" b="1"/>
            </a:lvl8pPr>
            <a:lvl9pPr marL="7179689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05206" y="3586534"/>
            <a:ext cx="888280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10212606" y="2531519"/>
            <a:ext cx="888629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462" indent="0">
              <a:buNone/>
              <a:defRPr sz="3900" b="1"/>
            </a:lvl2pPr>
            <a:lvl3pPr marL="1794922" indent="0">
              <a:buNone/>
              <a:defRPr sz="3500" b="1"/>
            </a:lvl3pPr>
            <a:lvl4pPr marL="2692384" indent="0">
              <a:buNone/>
              <a:defRPr sz="3100" b="1"/>
            </a:lvl4pPr>
            <a:lvl5pPr marL="3589845" indent="0">
              <a:buNone/>
              <a:defRPr sz="3100" b="1"/>
            </a:lvl5pPr>
            <a:lvl6pPr marL="4487305" indent="0">
              <a:buNone/>
              <a:defRPr sz="3100" b="1"/>
            </a:lvl6pPr>
            <a:lvl7pPr marL="5384766" indent="0">
              <a:buNone/>
              <a:defRPr sz="3100" b="1"/>
            </a:lvl7pPr>
            <a:lvl8pPr marL="6282228" indent="0">
              <a:buNone/>
              <a:defRPr sz="3100" b="1"/>
            </a:lvl8pPr>
            <a:lvl9pPr marL="7179689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10212606" y="3586534"/>
            <a:ext cx="888629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10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631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38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7" y="450283"/>
            <a:ext cx="6614111" cy="1916307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60147" y="450284"/>
            <a:ext cx="11238749" cy="9652217"/>
          </a:xfrm>
        </p:spPr>
        <p:txBody>
          <a:bodyPr/>
          <a:lstStyle>
            <a:lvl1pPr>
              <a:defRPr sz="6300"/>
            </a:lvl1pPr>
            <a:lvl2pPr>
              <a:defRPr sz="5500"/>
            </a:lvl2pPr>
            <a:lvl3pPr>
              <a:defRPr sz="4700"/>
            </a:lvl3pPr>
            <a:lvl4pPr>
              <a:defRPr sz="3900"/>
            </a:lvl4pPr>
            <a:lvl5pPr>
              <a:defRPr sz="3900"/>
            </a:lvl5pPr>
            <a:lvl6pPr>
              <a:defRPr sz="3900"/>
            </a:lvl6pPr>
            <a:lvl7pPr>
              <a:defRPr sz="3900"/>
            </a:lvl7pPr>
            <a:lvl8pPr>
              <a:defRPr sz="3900"/>
            </a:lvl8pPr>
            <a:lvl9pPr>
              <a:defRPr sz="39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05207" y="2366587"/>
            <a:ext cx="6614111" cy="7735910"/>
          </a:xfrm>
        </p:spPr>
        <p:txBody>
          <a:bodyPr/>
          <a:lstStyle>
            <a:lvl1pPr marL="0" indent="0">
              <a:buNone/>
              <a:defRPr sz="2700"/>
            </a:lvl1pPr>
            <a:lvl2pPr marL="897462" indent="0">
              <a:buNone/>
              <a:defRPr sz="2400"/>
            </a:lvl2pPr>
            <a:lvl3pPr marL="1794922" indent="0">
              <a:buNone/>
              <a:defRPr sz="2000"/>
            </a:lvl3pPr>
            <a:lvl4pPr marL="2692384" indent="0">
              <a:buNone/>
              <a:defRPr sz="1800"/>
            </a:lvl4pPr>
            <a:lvl5pPr marL="3589845" indent="0">
              <a:buNone/>
              <a:defRPr sz="1800"/>
            </a:lvl5pPr>
            <a:lvl6pPr marL="4487305" indent="0">
              <a:buNone/>
              <a:defRPr sz="1800"/>
            </a:lvl6pPr>
            <a:lvl7pPr marL="5384766" indent="0">
              <a:buNone/>
              <a:defRPr sz="1800"/>
            </a:lvl7pPr>
            <a:lvl8pPr marL="6282228" indent="0">
              <a:buNone/>
              <a:defRPr sz="1800"/>
            </a:lvl8pPr>
            <a:lvl9pPr marL="7179689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00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366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40544" y="7916549"/>
            <a:ext cx="12062460" cy="934593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940544" y="1010511"/>
            <a:ext cx="12062460" cy="6785610"/>
          </a:xfrm>
        </p:spPr>
        <p:txBody>
          <a:bodyPr/>
          <a:lstStyle>
            <a:lvl1pPr marL="0" indent="0">
              <a:buNone/>
              <a:defRPr sz="6300"/>
            </a:lvl1pPr>
            <a:lvl2pPr marL="897462" indent="0">
              <a:buNone/>
              <a:defRPr sz="5500"/>
            </a:lvl2pPr>
            <a:lvl3pPr marL="1794922" indent="0">
              <a:buNone/>
              <a:defRPr sz="4700"/>
            </a:lvl3pPr>
            <a:lvl4pPr marL="2692384" indent="0">
              <a:buNone/>
              <a:defRPr sz="3900"/>
            </a:lvl4pPr>
            <a:lvl5pPr marL="3589845" indent="0">
              <a:buNone/>
              <a:defRPr sz="3900"/>
            </a:lvl5pPr>
            <a:lvl6pPr marL="4487305" indent="0">
              <a:buNone/>
              <a:defRPr sz="3900"/>
            </a:lvl6pPr>
            <a:lvl7pPr marL="5384766" indent="0">
              <a:buNone/>
              <a:defRPr sz="3900"/>
            </a:lvl7pPr>
            <a:lvl8pPr marL="6282228" indent="0">
              <a:buNone/>
              <a:defRPr sz="3900"/>
            </a:lvl8pPr>
            <a:lvl9pPr marL="7179689" indent="0">
              <a:buNone/>
              <a:defRPr sz="39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940544" y="8851142"/>
            <a:ext cx="12062460" cy="1327277"/>
          </a:xfrm>
        </p:spPr>
        <p:txBody>
          <a:bodyPr/>
          <a:lstStyle>
            <a:lvl1pPr marL="0" indent="0">
              <a:buNone/>
              <a:defRPr sz="2700"/>
            </a:lvl1pPr>
            <a:lvl2pPr marL="897462" indent="0">
              <a:buNone/>
              <a:defRPr sz="2400"/>
            </a:lvl2pPr>
            <a:lvl3pPr marL="1794922" indent="0">
              <a:buNone/>
              <a:defRPr sz="2000"/>
            </a:lvl3pPr>
            <a:lvl4pPr marL="2692384" indent="0">
              <a:buNone/>
              <a:defRPr sz="1800"/>
            </a:lvl4pPr>
            <a:lvl5pPr marL="3589845" indent="0">
              <a:buNone/>
              <a:defRPr sz="1800"/>
            </a:lvl5pPr>
            <a:lvl6pPr marL="4487305" indent="0">
              <a:buNone/>
              <a:defRPr sz="1800"/>
            </a:lvl6pPr>
            <a:lvl7pPr marL="5384766" indent="0">
              <a:buNone/>
              <a:defRPr sz="1800"/>
            </a:lvl7pPr>
            <a:lvl8pPr marL="6282228" indent="0">
              <a:buNone/>
              <a:defRPr sz="1800"/>
            </a:lvl8pPr>
            <a:lvl9pPr marL="7179689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66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45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4575473" y="452899"/>
            <a:ext cx="4523423" cy="96495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005205" y="452899"/>
            <a:ext cx="13235199" cy="964959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744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8087" y="7267312"/>
            <a:ext cx="17088485" cy="2246163"/>
          </a:xfrm>
        </p:spPr>
        <p:txBody>
          <a:bodyPr anchor="t"/>
          <a:lstStyle>
            <a:lvl1pPr algn="l">
              <a:defRPr sz="79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88087" y="4793393"/>
            <a:ext cx="17088485" cy="2473919"/>
          </a:xfrm>
        </p:spPr>
        <p:txBody>
          <a:bodyPr anchor="b"/>
          <a:lstStyle>
            <a:lvl1pPr marL="0" indent="0">
              <a:buNone/>
              <a:defRPr sz="3900">
                <a:solidFill>
                  <a:schemeClr val="tx1">
                    <a:tint val="75000"/>
                  </a:schemeClr>
                </a:solidFill>
              </a:defRPr>
            </a:lvl1pPr>
            <a:lvl2pPr marL="897026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2pPr>
            <a:lvl3pPr marL="1794047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3pPr>
            <a:lvl4pPr marL="269106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4pPr>
            <a:lvl5pPr marL="3588091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5pPr>
            <a:lvl6pPr marL="448511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6pPr>
            <a:lvl7pPr marL="5382138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7pPr>
            <a:lvl8pPr marL="6279162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8pPr>
            <a:lvl9pPr marL="7176184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597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0520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21958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23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531519"/>
            <a:ext cx="888280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026" indent="0">
              <a:buNone/>
              <a:defRPr sz="3900" b="1"/>
            </a:lvl2pPr>
            <a:lvl3pPr marL="1794047" indent="0">
              <a:buNone/>
              <a:defRPr sz="3500" b="1"/>
            </a:lvl3pPr>
            <a:lvl4pPr marL="2691069" indent="0">
              <a:buNone/>
              <a:defRPr sz="3100" b="1"/>
            </a:lvl4pPr>
            <a:lvl5pPr marL="3588091" indent="0">
              <a:buNone/>
              <a:defRPr sz="3100" b="1"/>
            </a:lvl5pPr>
            <a:lvl6pPr marL="4485115" indent="0">
              <a:buNone/>
              <a:defRPr sz="3100" b="1"/>
            </a:lvl6pPr>
            <a:lvl7pPr marL="5382138" indent="0">
              <a:buNone/>
              <a:defRPr sz="3100" b="1"/>
            </a:lvl7pPr>
            <a:lvl8pPr marL="6279162" indent="0">
              <a:buNone/>
              <a:defRPr sz="3100" b="1"/>
            </a:lvl8pPr>
            <a:lvl9pPr marL="7176184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05206" y="3586534"/>
            <a:ext cx="888280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10212610" y="2531519"/>
            <a:ext cx="888629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026" indent="0">
              <a:buNone/>
              <a:defRPr sz="3900" b="1"/>
            </a:lvl2pPr>
            <a:lvl3pPr marL="1794047" indent="0">
              <a:buNone/>
              <a:defRPr sz="3500" b="1"/>
            </a:lvl3pPr>
            <a:lvl4pPr marL="2691069" indent="0">
              <a:buNone/>
              <a:defRPr sz="3100" b="1"/>
            </a:lvl4pPr>
            <a:lvl5pPr marL="3588091" indent="0">
              <a:buNone/>
              <a:defRPr sz="3100" b="1"/>
            </a:lvl5pPr>
            <a:lvl6pPr marL="4485115" indent="0">
              <a:buNone/>
              <a:defRPr sz="3100" b="1"/>
            </a:lvl6pPr>
            <a:lvl7pPr marL="5382138" indent="0">
              <a:buNone/>
              <a:defRPr sz="3100" b="1"/>
            </a:lvl7pPr>
            <a:lvl8pPr marL="6279162" indent="0">
              <a:buNone/>
              <a:defRPr sz="3100" b="1"/>
            </a:lvl8pPr>
            <a:lvl9pPr marL="7176184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10212610" y="3586534"/>
            <a:ext cx="888629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862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34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253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7" y="450283"/>
            <a:ext cx="6614111" cy="1916307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60147" y="450288"/>
            <a:ext cx="11238749" cy="9652217"/>
          </a:xfrm>
        </p:spPr>
        <p:txBody>
          <a:bodyPr/>
          <a:lstStyle>
            <a:lvl1pPr>
              <a:defRPr sz="6300"/>
            </a:lvl1pPr>
            <a:lvl2pPr>
              <a:defRPr sz="5500"/>
            </a:lvl2pPr>
            <a:lvl3pPr>
              <a:defRPr sz="4700"/>
            </a:lvl3pPr>
            <a:lvl4pPr>
              <a:defRPr sz="3900"/>
            </a:lvl4pPr>
            <a:lvl5pPr>
              <a:defRPr sz="3900"/>
            </a:lvl5pPr>
            <a:lvl6pPr>
              <a:defRPr sz="3900"/>
            </a:lvl6pPr>
            <a:lvl7pPr>
              <a:defRPr sz="3900"/>
            </a:lvl7pPr>
            <a:lvl8pPr>
              <a:defRPr sz="3900"/>
            </a:lvl8pPr>
            <a:lvl9pPr>
              <a:defRPr sz="39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05207" y="2366587"/>
            <a:ext cx="6614111" cy="7735910"/>
          </a:xfrm>
        </p:spPr>
        <p:txBody>
          <a:bodyPr/>
          <a:lstStyle>
            <a:lvl1pPr marL="0" indent="0">
              <a:buNone/>
              <a:defRPr sz="2700"/>
            </a:lvl1pPr>
            <a:lvl2pPr marL="897026" indent="0">
              <a:buNone/>
              <a:defRPr sz="2400"/>
            </a:lvl2pPr>
            <a:lvl3pPr marL="1794047" indent="0">
              <a:buNone/>
              <a:defRPr sz="2000"/>
            </a:lvl3pPr>
            <a:lvl4pPr marL="2691069" indent="0">
              <a:buNone/>
              <a:defRPr sz="1800"/>
            </a:lvl4pPr>
            <a:lvl5pPr marL="3588091" indent="0">
              <a:buNone/>
              <a:defRPr sz="1800"/>
            </a:lvl5pPr>
            <a:lvl6pPr marL="4485115" indent="0">
              <a:buNone/>
              <a:defRPr sz="1800"/>
            </a:lvl6pPr>
            <a:lvl7pPr marL="5382138" indent="0">
              <a:buNone/>
              <a:defRPr sz="1800"/>
            </a:lvl7pPr>
            <a:lvl8pPr marL="6279162" indent="0">
              <a:buNone/>
              <a:defRPr sz="1800"/>
            </a:lvl8pPr>
            <a:lvl9pPr marL="7176184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40544" y="7916549"/>
            <a:ext cx="12062460" cy="934593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940544" y="1010511"/>
            <a:ext cx="12062460" cy="6785610"/>
          </a:xfrm>
        </p:spPr>
        <p:txBody>
          <a:bodyPr/>
          <a:lstStyle>
            <a:lvl1pPr marL="0" indent="0">
              <a:buNone/>
              <a:defRPr sz="6300"/>
            </a:lvl1pPr>
            <a:lvl2pPr marL="897026" indent="0">
              <a:buNone/>
              <a:defRPr sz="5500"/>
            </a:lvl2pPr>
            <a:lvl3pPr marL="1794047" indent="0">
              <a:buNone/>
              <a:defRPr sz="4700"/>
            </a:lvl3pPr>
            <a:lvl4pPr marL="2691069" indent="0">
              <a:buNone/>
              <a:defRPr sz="3900"/>
            </a:lvl4pPr>
            <a:lvl5pPr marL="3588091" indent="0">
              <a:buNone/>
              <a:defRPr sz="3900"/>
            </a:lvl5pPr>
            <a:lvl6pPr marL="4485115" indent="0">
              <a:buNone/>
              <a:defRPr sz="3900"/>
            </a:lvl6pPr>
            <a:lvl7pPr marL="5382138" indent="0">
              <a:buNone/>
              <a:defRPr sz="3900"/>
            </a:lvl7pPr>
            <a:lvl8pPr marL="6279162" indent="0">
              <a:buNone/>
              <a:defRPr sz="3900"/>
            </a:lvl8pPr>
            <a:lvl9pPr marL="7176184" indent="0">
              <a:buNone/>
              <a:defRPr sz="39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940544" y="8851142"/>
            <a:ext cx="12062460" cy="1327277"/>
          </a:xfrm>
        </p:spPr>
        <p:txBody>
          <a:bodyPr/>
          <a:lstStyle>
            <a:lvl1pPr marL="0" indent="0">
              <a:buNone/>
              <a:defRPr sz="2700"/>
            </a:lvl1pPr>
            <a:lvl2pPr marL="897026" indent="0">
              <a:buNone/>
              <a:defRPr sz="2400"/>
            </a:lvl2pPr>
            <a:lvl3pPr marL="1794047" indent="0">
              <a:buNone/>
              <a:defRPr sz="2000"/>
            </a:lvl3pPr>
            <a:lvl4pPr marL="2691069" indent="0">
              <a:buNone/>
              <a:defRPr sz="1800"/>
            </a:lvl4pPr>
            <a:lvl5pPr marL="3588091" indent="0">
              <a:buNone/>
              <a:defRPr sz="1800"/>
            </a:lvl5pPr>
            <a:lvl6pPr marL="4485115" indent="0">
              <a:buNone/>
              <a:defRPr sz="1800"/>
            </a:lvl6pPr>
            <a:lvl7pPr marL="5382138" indent="0">
              <a:buNone/>
              <a:defRPr sz="1800"/>
            </a:lvl7pPr>
            <a:lvl8pPr marL="6279162" indent="0">
              <a:buNone/>
              <a:defRPr sz="1800"/>
            </a:lvl8pPr>
            <a:lvl9pPr marL="7176184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90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6" y="452898"/>
            <a:ext cx="18093691" cy="1884892"/>
          </a:xfrm>
          <a:prstGeom prst="rect">
            <a:avLst/>
          </a:prstGeom>
        </p:spPr>
        <p:txBody>
          <a:bodyPr vert="horz" lIns="179410" tIns="89705" rIns="179410" bIns="89705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638849"/>
            <a:ext cx="18093691" cy="7463648"/>
          </a:xfrm>
          <a:prstGeom prst="rect">
            <a:avLst/>
          </a:prstGeom>
        </p:spPr>
        <p:txBody>
          <a:bodyPr vert="horz" lIns="179410" tIns="89705" rIns="179410" bIns="89705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05206" y="10482096"/>
            <a:ext cx="469095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4047"/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047"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68902" y="10482096"/>
            <a:ext cx="636629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4047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4407938" y="10482096"/>
            <a:ext cx="469095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4047"/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047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4762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ctr" defTabSz="1794047" rtl="0" eaLnBrk="1" latinLnBrk="0" hangingPunct="1">
        <a:spcBef>
          <a:spcPct val="0"/>
        </a:spcBef>
        <a:buNone/>
        <a:defRPr sz="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72767" indent="-672767" algn="l" defTabSz="1794047" rtl="0" eaLnBrk="1" latinLnBrk="0" hangingPunct="1">
        <a:spcBef>
          <a:spcPct val="20000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1pPr>
      <a:lvl2pPr marL="1457664" indent="-560638" algn="l" defTabSz="1794047" rtl="0" eaLnBrk="1" latinLnBrk="0" hangingPunct="1">
        <a:spcBef>
          <a:spcPct val="20000"/>
        </a:spcBef>
        <a:buFont typeface="Arial" panose="020B0604020202020204" pitchFamily="34" charset="0"/>
        <a:buChar char="–"/>
        <a:defRPr sz="5500" kern="1200">
          <a:solidFill>
            <a:schemeClr val="tx1"/>
          </a:solidFill>
          <a:latin typeface="+mn-lt"/>
          <a:ea typeface="+mn-ea"/>
          <a:cs typeface="+mn-cs"/>
        </a:defRPr>
      </a:lvl2pPr>
      <a:lvl3pPr marL="2242559" indent="-448510" algn="l" defTabSz="1794047" rtl="0" eaLnBrk="1" latinLnBrk="0" hangingPunct="1">
        <a:spcBef>
          <a:spcPct val="20000"/>
        </a:spcBef>
        <a:buFont typeface="Arial" panose="020B0604020202020204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3pPr>
      <a:lvl4pPr marL="3139581" indent="-448510" algn="l" defTabSz="1794047" rtl="0" eaLnBrk="1" latinLnBrk="0" hangingPunct="1">
        <a:spcBef>
          <a:spcPct val="20000"/>
        </a:spcBef>
        <a:buFont typeface="Arial" panose="020B0604020202020204" pitchFamily="34" charset="0"/>
        <a:buChar char="–"/>
        <a:defRPr sz="3900" kern="1200">
          <a:solidFill>
            <a:schemeClr val="tx1"/>
          </a:solidFill>
          <a:latin typeface="+mn-lt"/>
          <a:ea typeface="+mn-ea"/>
          <a:cs typeface="+mn-cs"/>
        </a:defRPr>
      </a:lvl4pPr>
      <a:lvl5pPr marL="4036604" indent="-448510" algn="l" defTabSz="1794047" rtl="0" eaLnBrk="1" latinLnBrk="0" hangingPunct="1">
        <a:spcBef>
          <a:spcPct val="20000"/>
        </a:spcBef>
        <a:buFont typeface="Arial" panose="020B0604020202020204" pitchFamily="34" charset="0"/>
        <a:buChar char="»"/>
        <a:defRPr sz="3900" kern="1200">
          <a:solidFill>
            <a:schemeClr val="tx1"/>
          </a:solidFill>
          <a:latin typeface="+mn-lt"/>
          <a:ea typeface="+mn-ea"/>
          <a:cs typeface="+mn-cs"/>
        </a:defRPr>
      </a:lvl5pPr>
      <a:lvl6pPr marL="4933628" indent="-448510" algn="l" defTabSz="1794047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6pPr>
      <a:lvl7pPr marL="5830650" indent="-448510" algn="l" defTabSz="1794047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7pPr>
      <a:lvl8pPr marL="6727673" indent="-448510" algn="l" defTabSz="1794047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8pPr>
      <a:lvl9pPr marL="7624697" indent="-448510" algn="l" defTabSz="1794047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794047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97026" algn="l" defTabSz="1794047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2pPr>
      <a:lvl3pPr marL="1794047" algn="l" defTabSz="1794047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3pPr>
      <a:lvl4pPr marL="2691069" algn="l" defTabSz="1794047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4pPr>
      <a:lvl5pPr marL="3588091" algn="l" defTabSz="1794047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5pPr>
      <a:lvl6pPr marL="4485115" algn="l" defTabSz="1794047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6pPr>
      <a:lvl7pPr marL="5382138" algn="l" defTabSz="1794047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7pPr>
      <a:lvl8pPr marL="6279162" algn="l" defTabSz="1794047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8pPr>
      <a:lvl9pPr marL="7176184" algn="l" defTabSz="1794047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6" y="452898"/>
            <a:ext cx="18093691" cy="1884892"/>
          </a:xfrm>
          <a:prstGeom prst="rect">
            <a:avLst/>
          </a:prstGeom>
        </p:spPr>
        <p:txBody>
          <a:bodyPr vert="horz" lIns="179497" tIns="89748" rIns="179497" bIns="89748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638849"/>
            <a:ext cx="18093691" cy="7463648"/>
          </a:xfrm>
          <a:prstGeom prst="rect">
            <a:avLst/>
          </a:prstGeom>
        </p:spPr>
        <p:txBody>
          <a:bodyPr vert="horz" lIns="179497" tIns="89748" rIns="179497" bIns="89748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05206" y="10482093"/>
            <a:ext cx="469095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31.01.2025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68902" y="10482093"/>
            <a:ext cx="636629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4407938" y="10482093"/>
            <a:ext cx="469095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493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ctr" defTabSz="1794922" rtl="0" eaLnBrk="1" latinLnBrk="0" hangingPunct="1">
        <a:spcBef>
          <a:spcPct val="0"/>
        </a:spcBef>
        <a:buNone/>
        <a:defRPr sz="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73096" indent="-673096" algn="l" defTabSz="1794922" rtl="0" eaLnBrk="1" latinLnBrk="0" hangingPunct="1">
        <a:spcBef>
          <a:spcPct val="20000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1pPr>
      <a:lvl2pPr marL="1458375" indent="-560913" algn="l" defTabSz="1794922" rtl="0" eaLnBrk="1" latinLnBrk="0" hangingPunct="1">
        <a:spcBef>
          <a:spcPct val="20000"/>
        </a:spcBef>
        <a:buFont typeface="Arial" panose="020B0604020202020204" pitchFamily="34" charset="0"/>
        <a:buChar char="–"/>
        <a:defRPr sz="5500" kern="1200">
          <a:solidFill>
            <a:schemeClr val="tx1"/>
          </a:solidFill>
          <a:latin typeface="+mn-lt"/>
          <a:ea typeface="+mn-ea"/>
          <a:cs typeface="+mn-cs"/>
        </a:defRPr>
      </a:lvl2pPr>
      <a:lvl3pPr marL="2243653" indent="-448730" algn="l" defTabSz="1794922" rtl="0" eaLnBrk="1" latinLnBrk="0" hangingPunct="1">
        <a:spcBef>
          <a:spcPct val="20000"/>
        </a:spcBef>
        <a:buFont typeface="Arial" panose="020B0604020202020204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3pPr>
      <a:lvl4pPr marL="3141114" indent="-448730" algn="l" defTabSz="1794922" rtl="0" eaLnBrk="1" latinLnBrk="0" hangingPunct="1">
        <a:spcBef>
          <a:spcPct val="20000"/>
        </a:spcBef>
        <a:buFont typeface="Arial" panose="020B0604020202020204" pitchFamily="34" charset="0"/>
        <a:buChar char="–"/>
        <a:defRPr sz="3900" kern="1200">
          <a:solidFill>
            <a:schemeClr val="tx1"/>
          </a:solidFill>
          <a:latin typeface="+mn-lt"/>
          <a:ea typeface="+mn-ea"/>
          <a:cs typeface="+mn-cs"/>
        </a:defRPr>
      </a:lvl4pPr>
      <a:lvl5pPr marL="4038575" indent="-448730" algn="l" defTabSz="1794922" rtl="0" eaLnBrk="1" latinLnBrk="0" hangingPunct="1">
        <a:spcBef>
          <a:spcPct val="20000"/>
        </a:spcBef>
        <a:buFont typeface="Arial" panose="020B0604020202020204" pitchFamily="34" charset="0"/>
        <a:buChar char="»"/>
        <a:defRPr sz="3900" kern="1200">
          <a:solidFill>
            <a:schemeClr val="tx1"/>
          </a:solidFill>
          <a:latin typeface="+mn-lt"/>
          <a:ea typeface="+mn-ea"/>
          <a:cs typeface="+mn-cs"/>
        </a:defRPr>
      </a:lvl5pPr>
      <a:lvl6pPr marL="4936037" indent="-448730" algn="l" defTabSz="1794922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6pPr>
      <a:lvl7pPr marL="5833498" indent="-448730" algn="l" defTabSz="1794922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7pPr>
      <a:lvl8pPr marL="6730959" indent="-448730" algn="l" defTabSz="1794922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8pPr>
      <a:lvl9pPr marL="7628421" indent="-448730" algn="l" defTabSz="1794922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794922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97462" algn="l" defTabSz="1794922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2pPr>
      <a:lvl3pPr marL="1794922" algn="l" defTabSz="1794922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3pPr>
      <a:lvl4pPr marL="2692384" algn="l" defTabSz="1794922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4pPr>
      <a:lvl5pPr marL="3589845" algn="l" defTabSz="1794922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5pPr>
      <a:lvl6pPr marL="4487305" algn="l" defTabSz="1794922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6pPr>
      <a:lvl7pPr marL="5384766" algn="l" defTabSz="1794922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7pPr>
      <a:lvl8pPr marL="6282228" algn="l" defTabSz="1794922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8pPr>
      <a:lvl9pPr marL="7179689" algn="l" defTabSz="1794922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5">
            <a:extLst>
              <a:ext uri="{FF2B5EF4-FFF2-40B4-BE49-F238E27FC236}">
                <a16:creationId xmlns:a16="http://schemas.microsoft.com/office/drawing/2014/main" id="{3C17DED2-5852-844D-89B1-AC6304B37AD7}"/>
              </a:ext>
            </a:extLst>
          </p:cNvPr>
          <p:cNvSpPr/>
          <p:nvPr/>
        </p:nvSpPr>
        <p:spPr>
          <a:xfrm>
            <a:off x="5022850" y="1387475"/>
            <a:ext cx="12719925" cy="1200209"/>
          </a:xfrm>
          <a:prstGeom prst="rect">
            <a:avLst/>
          </a:prstGeom>
        </p:spPr>
        <p:txBody>
          <a:bodyPr wrap="none" lIns="91329" tIns="45661" rIns="91329" bIns="45661">
            <a:spAutoFit/>
          </a:bodyPr>
          <a:lstStyle/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Федеральное государственное бюджетное образовательное учреждение</a:t>
            </a:r>
          </a:p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высшего образования</a:t>
            </a:r>
            <a:r>
              <a:rPr lang="en-US" sz="2400" b="1" dirty="0">
                <a:solidFill>
                  <a:srgbClr val="0071CE"/>
                </a:solidFill>
                <a:latin typeface="IBM Plex Mono" panose="020B0509050203000203"/>
              </a:rPr>
              <a:t> </a:t>
            </a:r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«МИРЭА – Российский технологический университет»</a:t>
            </a:r>
          </a:p>
          <a:p>
            <a:pPr algn="ctr"/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Детский технопарк «Альтаир»</a:t>
            </a:r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B2EE58B7-D116-1B4C-8728-126099082006}"/>
              </a:ext>
            </a:extLst>
          </p:cNvPr>
          <p:cNvSpPr txBox="1"/>
          <p:nvPr/>
        </p:nvSpPr>
        <p:spPr>
          <a:xfrm>
            <a:off x="1212850" y="4601726"/>
            <a:ext cx="14096999" cy="620226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en-US" sz="3900" b="1" dirty="0">
                <a:solidFill>
                  <a:schemeClr val="tx2"/>
                </a:solidFill>
                <a:latin typeface="Montserrat SemiBold" pitchFamily="2" charset="77"/>
                <a:cs typeface="Times New Roman" panose="02020603050405020304" pitchFamily="18" charset="0"/>
              </a:rPr>
              <a:t>Rise of Empire</a:t>
            </a:r>
            <a:endParaRPr lang="ru-RU" sz="3900" b="1" dirty="0">
              <a:solidFill>
                <a:schemeClr val="tx2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6">
            <a:extLst>
              <a:ext uri="{FF2B5EF4-FFF2-40B4-BE49-F238E27FC236}">
                <a16:creationId xmlns:a16="http://schemas.microsoft.com/office/drawing/2014/main" id="{D125CC50-3C8B-49CB-98CD-752D0111ED89}"/>
              </a:ext>
            </a:extLst>
          </p:cNvPr>
          <p:cNvSpPr/>
          <p:nvPr/>
        </p:nvSpPr>
        <p:spPr>
          <a:xfrm>
            <a:off x="603250" y="7707413"/>
            <a:ext cx="8267326" cy="461546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Презентацию подготовили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617AE52-3068-4693-AF02-A8FDDED54368}"/>
              </a:ext>
            </a:extLst>
          </p:cNvPr>
          <p:cNvSpPr/>
          <p:nvPr/>
        </p:nvSpPr>
        <p:spPr>
          <a:xfrm>
            <a:off x="603255" y="8100397"/>
            <a:ext cx="8111292" cy="2308205"/>
          </a:xfrm>
          <a:prstGeom prst="rect">
            <a:avLst/>
          </a:prstGeom>
        </p:spPr>
        <p:txBody>
          <a:bodyPr wrap="none" lIns="91329" tIns="45661" rIns="91329" bIns="45661">
            <a:spAutoFit/>
          </a:bodyPr>
          <a:lstStyle/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Ученики группы № Д7</a:t>
            </a:r>
            <a:r>
              <a:rPr lang="en-US" sz="2400" dirty="0">
                <a:solidFill>
                  <a:srgbClr val="0F316C"/>
                </a:solidFill>
                <a:latin typeface="IBM Plex Mono" panose="020B0509050203000203"/>
              </a:rPr>
              <a:t>: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Котов И.А.</a:t>
            </a: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Ртищев А.В.</a:t>
            </a:r>
          </a:p>
          <a:p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Руководитель</a:t>
            </a:r>
            <a:r>
              <a:rPr lang="en-US" sz="2400" dirty="0">
                <a:solidFill>
                  <a:srgbClr val="0F316C"/>
                </a:solidFill>
                <a:latin typeface="IBM Plex Mono" panose="020B0509050203000203"/>
              </a:rPr>
              <a:t>: 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Покровский В.А.</a:t>
            </a: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Преподаватель Детского технопарка «Альтаир»</a:t>
            </a:r>
            <a:endParaRPr lang="ru-RU" sz="2400" dirty="0">
              <a:solidFill>
                <a:srgbClr val="0F316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00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B02A04-B7C2-4156-B164-E2BD228DD389}"/>
              </a:ext>
            </a:extLst>
          </p:cNvPr>
          <p:cNvSpPr/>
          <p:nvPr/>
        </p:nvSpPr>
        <p:spPr>
          <a:xfrm>
            <a:off x="1212859" y="2606675"/>
            <a:ext cx="17449792" cy="7790924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IBM Plex Mono" panose="020B0509050203000203"/>
              </a:rPr>
              <a:t>Цели</a:t>
            </a:r>
            <a:r>
              <a:rPr lang="en-US" sz="2400" b="1" dirty="0">
                <a:latin typeface="IBM Plex Mono" panose="020B0509050203000203"/>
              </a:rPr>
              <a:t>:</a:t>
            </a:r>
            <a:endParaRPr lang="ru-RU" sz="2400" b="1" dirty="0">
              <a:latin typeface="IBM Plex Mono" panose="020B0509050203000203"/>
            </a:endParaRPr>
          </a:p>
          <a:p>
            <a:pPr indent="448310" algn="just">
              <a:lnSpc>
                <a:spcPct val="150000"/>
              </a:lnSpc>
            </a:pPr>
            <a:r>
              <a:rPr lang="ru-RU" sz="2400" dirty="0">
                <a:solidFill>
                  <a:schemeClr val="tx2"/>
                </a:solidFill>
                <a:effectLst/>
                <a:latin typeface="Plex Mono"/>
                <a:ea typeface="Calibri" panose="020F0502020204030204" pitchFamily="34" charset="0"/>
                <a:cs typeface="Times New Roman" panose="02020603050405020304" pitchFamily="18" charset="0"/>
              </a:rPr>
              <a:t>Цель нашего проекта – создание с помощью библиотеки </a:t>
            </a:r>
            <a:r>
              <a:rPr lang="en-US" sz="2400" dirty="0" err="1">
                <a:solidFill>
                  <a:schemeClr val="tx2"/>
                </a:solidFill>
                <a:effectLst/>
                <a:latin typeface="Plex Mono"/>
                <a:ea typeface="Calibri" panose="020F0502020204030204" pitchFamily="34" charset="0"/>
                <a:cs typeface="Times New Roman" panose="02020603050405020304" pitchFamily="18" charset="0"/>
              </a:rPr>
              <a:t>PyGame</a:t>
            </a:r>
            <a:r>
              <a:rPr lang="ru-RU" sz="2400" dirty="0">
                <a:solidFill>
                  <a:schemeClr val="tx2"/>
                </a:solidFill>
                <a:effectLst/>
                <a:latin typeface="Plex Mono"/>
                <a:ea typeface="Calibri" panose="020F0502020204030204" pitchFamily="34" charset="0"/>
                <a:cs typeface="Times New Roman" panose="02020603050405020304" pitchFamily="18" charset="0"/>
              </a:rPr>
              <a:t> игры, которая будет представлять собой выживание на открытой карте и постепенное развитие цивилизации. Основные цели разработки игры: развлекательная, развивающая (игра будет способствовать развитию креативности, критического мышления, умения распоряжаться временем и ресурсами), образовательная и др.</a:t>
            </a:r>
          </a:p>
          <a:p>
            <a:pPr indent="725488" algn="just">
              <a:lnSpc>
                <a:spcPct val="150000"/>
              </a:lnSpc>
            </a:pPr>
            <a:endParaRPr lang="en-US" sz="2400" dirty="0">
              <a:latin typeface="IBM Plex Mono" panose="020B0509050203000203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>
                <a:latin typeface="IBM Plex Mono" panose="020B0509050203000203"/>
              </a:rPr>
              <a:t>Задачи</a:t>
            </a:r>
            <a:r>
              <a:rPr lang="en-US" sz="2400" b="1" dirty="0">
                <a:latin typeface="IBM Plex Mono" panose="020B0509050203000203"/>
              </a:rPr>
              <a:t>: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Определится с примерным сюжетом игры, основными механиками и визуальным интерфейсом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Найти спрайты, картинки и звуки для игры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Разобраться с библиотекой </a:t>
            </a:r>
            <a:r>
              <a:rPr lang="en-US" sz="2400" dirty="0" err="1">
                <a:solidFill>
                  <a:schemeClr val="tx2"/>
                </a:solidFill>
                <a:latin typeface="Plex Mono"/>
              </a:rPr>
              <a:t>pygame</a:t>
            </a:r>
            <a:endParaRPr lang="en-US" sz="2400" dirty="0">
              <a:solidFill>
                <a:schemeClr val="tx2"/>
              </a:solidFill>
              <a:latin typeface="Plex Mono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Сделать процедурную генерацию карты 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Написать основные механики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Совместить карту и механики в одну игру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Протестировать игру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C7ABB37D-F776-4350-89C9-A2EF029A9BC6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AD67360E-EB6C-4906-AC73-CF444AFE0D2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2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46CBBB86-7E57-47DA-953D-FF1952EC9641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9 </a:t>
            </a:r>
          </a:p>
        </p:txBody>
      </p:sp>
    </p:spTree>
    <p:extLst>
      <p:ext uri="{BB962C8B-B14F-4D97-AF65-F5344CB8AC3E}">
        <p14:creationId xmlns:p14="http://schemas.microsoft.com/office/powerpoint/2010/main" val="623750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Актуальность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B02A04-B7C2-4156-B164-E2BD228DD389}"/>
              </a:ext>
            </a:extLst>
          </p:cNvPr>
          <p:cNvSpPr/>
          <p:nvPr/>
        </p:nvSpPr>
        <p:spPr>
          <a:xfrm>
            <a:off x="1212859" y="2606675"/>
            <a:ext cx="17449792" cy="3257055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2800" dirty="0">
                <a:solidFill>
                  <a:schemeClr val="tx2"/>
                </a:solidFill>
                <a:effectLst/>
                <a:latin typeface="Plex Mono"/>
                <a:ea typeface="Calibri" panose="020F0502020204030204" pitchFamily="34" charset="0"/>
                <a:cs typeface="Times New Roman" panose="02020603050405020304" pitchFamily="18" charset="0"/>
              </a:rPr>
              <a:t>Подобные игры очень актуальны в наше время, и могут понравится людям практически любого возраста. Такие игры набирают популярность, так как у них нет строгого пути прохождения, игроки могут самовыражаться, искать все новые пути прохождения, строить различные цивилизации и развивать их на свое усмотрение, что делает каждую попытку уникальной. Наша игра будет способствовать развитию креативности, критического мышления, умения распоряжаться временем и ресурсами и многое другое.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679DB89D-4410-4E83-95AE-33A3192BF4DA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0E351E19-117A-4A74-AF80-9989B1F7C44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3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E1A4293F-7836-4555-83D2-9807288F84A7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9 </a:t>
            </a:r>
          </a:p>
        </p:txBody>
      </p:sp>
    </p:spTree>
    <p:extLst>
      <p:ext uri="{BB962C8B-B14F-4D97-AF65-F5344CB8AC3E}">
        <p14:creationId xmlns:p14="http://schemas.microsoft.com/office/powerpoint/2010/main" val="358741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Возможности проекта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B02A04-B7C2-4156-B164-E2BD228DD389}"/>
              </a:ext>
            </a:extLst>
          </p:cNvPr>
          <p:cNvSpPr/>
          <p:nvPr/>
        </p:nvSpPr>
        <p:spPr>
          <a:xfrm>
            <a:off x="1212858" y="2378075"/>
            <a:ext cx="17449792" cy="4466938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Перемещение по случайно сгенерированной карте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Взаимодействие с объектами: врагами, животными, природой, объектами изменения состояния персонажа (сердцами, едой, защитой)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Перемещение между мирами через портал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Бой с главным боссом (драконом)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Добыча ресурсов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Изменение карты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tx2"/>
              </a:solidFill>
              <a:latin typeface="Plex Mono"/>
            </a:endParaRP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3C77FCA4-AF52-48FB-ADF9-6C7B7BABFCDE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5CA815ED-4185-41E2-8886-39C3BDB1A3F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4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BA932A32-3B4D-4665-8B22-8CB4040FCF90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9 </a:t>
            </a:r>
          </a:p>
        </p:txBody>
      </p:sp>
    </p:spTree>
    <p:extLst>
      <p:ext uri="{BB962C8B-B14F-4D97-AF65-F5344CB8AC3E}">
        <p14:creationId xmlns:p14="http://schemas.microsoft.com/office/powerpoint/2010/main" val="238952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Ход разработки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5B755245-146C-4C77-8188-61C98A8D7F26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35D84239-7F67-49A2-8D0F-AF5CA473F08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5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A780AAF1-9305-4A2A-A83F-34410663E880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9 </a:t>
            </a:r>
          </a:p>
        </p:txBody>
      </p:sp>
      <p:sp>
        <p:nvSpPr>
          <p:cNvPr id="3" name="Прямоугольник 9">
            <a:extLst>
              <a:ext uri="{FF2B5EF4-FFF2-40B4-BE49-F238E27FC236}">
                <a16:creationId xmlns:a16="http://schemas.microsoft.com/office/drawing/2014/main" id="{958F998B-6B6B-C3AC-388F-AD7953C5236D}"/>
              </a:ext>
            </a:extLst>
          </p:cNvPr>
          <p:cNvSpPr/>
          <p:nvPr/>
        </p:nvSpPr>
        <p:spPr>
          <a:xfrm>
            <a:off x="1212858" y="1992426"/>
            <a:ext cx="3048000" cy="588953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Генерация карты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D76CCF-3E58-AB24-FA5B-7A771D0062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8" y="2747788"/>
            <a:ext cx="2876542" cy="2820139"/>
          </a:xfrm>
          <a:prstGeom prst="rect">
            <a:avLst/>
          </a:prstGeom>
        </p:spPr>
      </p:pic>
      <p:sp>
        <p:nvSpPr>
          <p:cNvPr id="11" name="Прямоугольник 9">
            <a:extLst>
              <a:ext uri="{FF2B5EF4-FFF2-40B4-BE49-F238E27FC236}">
                <a16:creationId xmlns:a16="http://schemas.microsoft.com/office/drawing/2014/main" id="{8EADF34E-89DF-E664-B3BE-E7B0A73D8F29}"/>
              </a:ext>
            </a:extLst>
          </p:cNvPr>
          <p:cNvSpPr/>
          <p:nvPr/>
        </p:nvSpPr>
        <p:spPr>
          <a:xfrm>
            <a:off x="6334130" y="1989309"/>
            <a:ext cx="3717920" cy="588953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2.   Перемещение по карте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95DFE9C-8142-BE58-29AA-4F13D4BEC8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990" y="2578262"/>
            <a:ext cx="3378200" cy="2057400"/>
          </a:xfrm>
          <a:prstGeom prst="rect">
            <a:avLst/>
          </a:prstGeom>
        </p:spPr>
      </p:pic>
      <p:sp>
        <p:nvSpPr>
          <p:cNvPr id="14" name="Прямоугольник 9">
            <a:extLst>
              <a:ext uri="{FF2B5EF4-FFF2-40B4-BE49-F238E27FC236}">
                <a16:creationId xmlns:a16="http://schemas.microsoft.com/office/drawing/2014/main" id="{0BDDFA6A-408A-FA54-832D-B94A4B9D48BE}"/>
              </a:ext>
            </a:extLst>
          </p:cNvPr>
          <p:cNvSpPr/>
          <p:nvPr/>
        </p:nvSpPr>
        <p:spPr>
          <a:xfrm>
            <a:off x="10737858" y="5011634"/>
            <a:ext cx="4419591" cy="588953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solidFill>
                  <a:schemeClr val="tx2"/>
                </a:solidFill>
                <a:latin typeface="Plex Mono"/>
              </a:rPr>
              <a:t>3.   </a:t>
            </a:r>
            <a:r>
              <a:rPr lang="ru-RU" sz="2400" dirty="0">
                <a:solidFill>
                  <a:schemeClr val="tx2"/>
                </a:solidFill>
                <a:latin typeface="Plex Mono"/>
              </a:rPr>
              <a:t>Мобы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4DADD80-4897-FC5B-CA42-1E60E5364C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052050" y="5732632"/>
            <a:ext cx="2527301" cy="19438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13F102-6EB8-C7B0-0A34-7F4B9692394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674" b="32905"/>
          <a:stretch/>
        </p:blipFill>
        <p:spPr>
          <a:xfrm>
            <a:off x="12855058" y="5748796"/>
            <a:ext cx="1905000" cy="14820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A4FE2A-DCE6-B3EA-5A06-B1BE87E1EA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5650" y="7325608"/>
            <a:ext cx="13208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91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Ход разработки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0B4DD5A9-F08B-4958-9BA4-848687AE7578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1CCF94E4-0E72-4BCE-B125-D11ECEB5A29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6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B0940162-C029-4FB8-89C0-20EE3AA6449D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9 </a:t>
            </a:r>
          </a:p>
        </p:txBody>
      </p:sp>
      <p:sp>
        <p:nvSpPr>
          <p:cNvPr id="3" name="Прямоугольник 9">
            <a:extLst>
              <a:ext uri="{FF2B5EF4-FFF2-40B4-BE49-F238E27FC236}">
                <a16:creationId xmlns:a16="http://schemas.microsoft.com/office/drawing/2014/main" id="{7994184D-645B-E540-9A64-6341A9B0E0B9}"/>
              </a:ext>
            </a:extLst>
          </p:cNvPr>
          <p:cNvSpPr/>
          <p:nvPr/>
        </p:nvSpPr>
        <p:spPr>
          <a:xfrm>
            <a:off x="1181108" y="2314421"/>
            <a:ext cx="4419591" cy="588953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solidFill>
                  <a:schemeClr val="tx2"/>
                </a:solidFill>
                <a:latin typeface="Plex Mono"/>
              </a:rPr>
              <a:t>4.  </a:t>
            </a:r>
            <a:r>
              <a:rPr lang="ru-RU" sz="2400" dirty="0">
                <a:solidFill>
                  <a:schemeClr val="tx2"/>
                </a:solidFill>
                <a:latin typeface="Plex Mono"/>
              </a:rPr>
              <a:t>Игрок</a:t>
            </a:r>
          </a:p>
        </p:txBody>
      </p:sp>
      <p:sp>
        <p:nvSpPr>
          <p:cNvPr id="8" name="Прямоугольник 9">
            <a:extLst>
              <a:ext uri="{FF2B5EF4-FFF2-40B4-BE49-F238E27FC236}">
                <a16:creationId xmlns:a16="http://schemas.microsoft.com/office/drawing/2014/main" id="{D3EE669E-7C43-4D62-FB35-C18E972A7BEC}"/>
              </a:ext>
            </a:extLst>
          </p:cNvPr>
          <p:cNvSpPr/>
          <p:nvPr/>
        </p:nvSpPr>
        <p:spPr>
          <a:xfrm>
            <a:off x="7385058" y="2314421"/>
            <a:ext cx="4419591" cy="588953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chemeClr val="tx2"/>
                </a:solidFill>
                <a:latin typeface="Plex Mono"/>
              </a:rPr>
              <a:t>5.   Другое измерение + босс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3DC807-7CC6-38BE-443A-EAC610E7B0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261" y="3391779"/>
            <a:ext cx="2438392" cy="26919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0E5D11-00EA-B22D-9704-3E8789ECF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260" y="3391778"/>
            <a:ext cx="990589" cy="11887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3464BF2-F60E-6C2D-C9FB-EED24ACD89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625" y="3339309"/>
            <a:ext cx="7816850" cy="337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239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00F1063F-301E-46DE-9766-549B565EE75C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1099A52F-D26F-4E62-B90B-476DA3F6884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7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19891C55-31F6-446F-BCC0-AB0CEA5883A5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9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53CFE4-DC73-0BAD-F824-2A581BF39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63" y="5807075"/>
            <a:ext cx="5336187" cy="31963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A37442-31A6-6129-CFC3-29671CA1CE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623" b="35435"/>
          <a:stretch/>
        </p:blipFill>
        <p:spPr>
          <a:xfrm>
            <a:off x="9415664" y="6126173"/>
            <a:ext cx="1474586" cy="11180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29C9B91-7B3E-E317-6423-14D28D6C79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250" y="6099658"/>
            <a:ext cx="2006600" cy="2235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42B2381-E66B-8102-6D8F-7E991018DB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0473" y="6126173"/>
            <a:ext cx="5987535" cy="35829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5BDD0FF-48EB-35B4-5A5C-08C2F827F3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7515254"/>
            <a:ext cx="1320800" cy="12446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2ADFC4D-C4E9-C53A-07F0-C049586B2D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258" y="2682875"/>
            <a:ext cx="4418750" cy="265301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76CF949-2B9C-C26D-62CA-9C9EAC596FF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00" y="2692570"/>
            <a:ext cx="4418750" cy="26433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FFECCC7-352D-6935-31CC-52BE8E8FA22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034" y="2698506"/>
            <a:ext cx="4395640" cy="263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9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Перспектива развития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B02A04-B7C2-4156-B164-E2BD228DD389}"/>
              </a:ext>
            </a:extLst>
          </p:cNvPr>
          <p:cNvSpPr/>
          <p:nvPr/>
        </p:nvSpPr>
        <p:spPr>
          <a:xfrm>
            <a:off x="1212859" y="2606675"/>
            <a:ext cx="17449792" cy="3325663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71CE"/>
                </a:solidFill>
                <a:latin typeface="IBM Plex Mono" panose="020B0509050203000203"/>
              </a:rPr>
              <a:t>Починка багов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71CE"/>
                </a:solidFill>
                <a:latin typeface="IBM Plex Mono" panose="020B0509050203000203"/>
              </a:rPr>
              <a:t>Новые механики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71CE"/>
                </a:solidFill>
                <a:latin typeface="IBM Plex Mono" panose="020B0509050203000203"/>
              </a:rPr>
              <a:t>Доработка интерфейса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rgbClr val="0071CE"/>
                </a:solidFill>
                <a:latin typeface="IBM Plex Mono" panose="020B0509050203000203"/>
              </a:rPr>
              <a:t>Расширение геймплея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65A9FFA6-E418-4456-9836-6EF5BE43E3B2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4496E1BF-FDB5-4819-B22E-5E2AA745C59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8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D33D491F-158A-4C71-8B36-0B3E94E759E1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9 </a:t>
            </a:r>
          </a:p>
        </p:txBody>
      </p:sp>
    </p:spTree>
    <p:extLst>
      <p:ext uri="{BB962C8B-B14F-4D97-AF65-F5344CB8AC3E}">
        <p14:creationId xmlns:p14="http://schemas.microsoft.com/office/powerpoint/2010/main" val="3687084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>
            <a:extLst>
              <a:ext uri="{FF2B5EF4-FFF2-40B4-BE49-F238E27FC236}">
                <a16:creationId xmlns:a16="http://schemas.microsoft.com/office/drawing/2014/main" id="{19E5809D-DA8E-6142-B00E-E8405A99C639}"/>
              </a:ext>
            </a:extLst>
          </p:cNvPr>
          <p:cNvSpPr txBox="1"/>
          <p:nvPr/>
        </p:nvSpPr>
        <p:spPr>
          <a:xfrm>
            <a:off x="1366783" y="4705871"/>
            <a:ext cx="8686800" cy="1897608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СПАСИБО </a:t>
            </a:r>
            <a:b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</a:br>
            <a: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ЗА ВНИМАНИЕ!</a:t>
            </a:r>
            <a:r>
              <a:rPr lang="en-US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 </a:t>
            </a:r>
            <a:endParaRPr lang="ru-RU" sz="6100" b="1" dirty="0">
              <a:solidFill>
                <a:srgbClr val="0071CE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3" name="Google Shape;91;p32">
            <a:extLst>
              <a:ext uri="{FF2B5EF4-FFF2-40B4-BE49-F238E27FC236}">
                <a16:creationId xmlns:a16="http://schemas.microsoft.com/office/drawing/2014/main" id="{513C0B09-2EE8-427C-BD7E-44E2406065B4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92;p32">
            <a:extLst>
              <a:ext uri="{FF2B5EF4-FFF2-40B4-BE49-F238E27FC236}">
                <a16:creationId xmlns:a16="http://schemas.microsoft.com/office/drawing/2014/main" id="{8842DB57-6BA8-4D16-B816-4AD9C82F1FD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9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5" name="Google Shape;92;p32">
            <a:extLst>
              <a:ext uri="{FF2B5EF4-FFF2-40B4-BE49-F238E27FC236}">
                <a16:creationId xmlns:a16="http://schemas.microsoft.com/office/drawing/2014/main" id="{60331194-1898-4946-8A1C-7C20B181B60D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9 </a:t>
            </a:r>
          </a:p>
        </p:txBody>
      </p:sp>
    </p:spTree>
    <p:extLst>
      <p:ext uri="{BB962C8B-B14F-4D97-AF65-F5344CB8AC3E}">
        <p14:creationId xmlns:p14="http://schemas.microsoft.com/office/powerpoint/2010/main" val="6713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theme/theme1.xml><?xml version="1.0" encoding="utf-8"?>
<a:theme xmlns:a="http://schemas.openxmlformats.org/drawingml/2006/main" name="1_Тема2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Тема2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Тема2</Template>
  <TotalTime>11557</TotalTime>
  <Words>504</Words>
  <Application>Microsoft Macintosh PowerPoint</Application>
  <PresentationFormat>Custom</PresentationFormat>
  <Paragraphs>79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IBM Plex Mono</vt:lpstr>
      <vt:lpstr>IBM Plex Sans</vt:lpstr>
      <vt:lpstr>Montserrat SemiBold</vt:lpstr>
      <vt:lpstr>Plex Mono</vt:lpstr>
      <vt:lpstr>1_Тема2</vt:lpstr>
      <vt:lpstr>2_Тема2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новых и перспективных робототехнических решений на базе Университета Иннополис</dc:title>
  <dc:creator>Александр Климчик</dc:creator>
  <cp:lastModifiedBy>Andy Space</cp:lastModifiedBy>
  <cp:revision>395</cp:revision>
  <dcterms:created xsi:type="dcterms:W3CDTF">2018-10-03T13:56:53Z</dcterms:created>
  <dcterms:modified xsi:type="dcterms:W3CDTF">2025-01-31T16:13:08Z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2018-10-03T00:00:00Z</vt:filetime>
  </property>
  <property fmtid="{D5CDD505-2E9C-101B-9397-08002B2CF9AE}" pid="3" name="Creator">
    <vt:lpwstr>Adobe Illustrator CC 22.1 (Windows)</vt:lpwstr>
  </property>
  <property fmtid="{D5CDD505-2E9C-101B-9397-08002B2CF9AE}" pid="4" name="LastSaved">
    <vt:filetime>2018-10-03T00:00:00Z</vt:filetime>
  </property>
</Properties>
</file>